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2066-4FC0-45D1-8A8C-FED3EBE765AE}" type="datetimeFigureOut">
              <a:rPr lang="de-AT" smtClean="0"/>
              <a:t>18.04.2016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2FC07-11FB-4726-9C55-0C4F7003222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72502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2066-4FC0-45D1-8A8C-FED3EBE765AE}" type="datetimeFigureOut">
              <a:rPr lang="de-AT" smtClean="0"/>
              <a:t>18.04.2016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2FC07-11FB-4726-9C55-0C4F7003222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85602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2066-4FC0-45D1-8A8C-FED3EBE765AE}" type="datetimeFigureOut">
              <a:rPr lang="de-AT" smtClean="0"/>
              <a:t>18.04.2016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2FC07-11FB-4726-9C55-0C4F7003222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43284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2066-4FC0-45D1-8A8C-FED3EBE765AE}" type="datetimeFigureOut">
              <a:rPr lang="de-AT" smtClean="0"/>
              <a:t>18.04.2016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2FC07-11FB-4726-9C55-0C4F7003222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65845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2066-4FC0-45D1-8A8C-FED3EBE765AE}" type="datetimeFigureOut">
              <a:rPr lang="de-AT" smtClean="0"/>
              <a:t>18.04.2016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2FC07-11FB-4726-9C55-0C4F7003222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90026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2066-4FC0-45D1-8A8C-FED3EBE765AE}" type="datetimeFigureOut">
              <a:rPr lang="de-AT" smtClean="0"/>
              <a:t>18.04.2016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2FC07-11FB-4726-9C55-0C4F7003222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65832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2066-4FC0-45D1-8A8C-FED3EBE765AE}" type="datetimeFigureOut">
              <a:rPr lang="de-AT" smtClean="0"/>
              <a:t>18.04.2016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2FC07-11FB-4726-9C55-0C4F7003222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88359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2066-4FC0-45D1-8A8C-FED3EBE765AE}" type="datetimeFigureOut">
              <a:rPr lang="de-AT" smtClean="0"/>
              <a:t>18.04.2016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2FC07-11FB-4726-9C55-0C4F7003222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74477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2066-4FC0-45D1-8A8C-FED3EBE765AE}" type="datetimeFigureOut">
              <a:rPr lang="de-AT" smtClean="0"/>
              <a:t>18.04.2016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2FC07-11FB-4726-9C55-0C4F7003222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86044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2066-4FC0-45D1-8A8C-FED3EBE765AE}" type="datetimeFigureOut">
              <a:rPr lang="de-AT" smtClean="0"/>
              <a:t>18.04.2016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2FC07-11FB-4726-9C55-0C4F7003222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07065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2066-4FC0-45D1-8A8C-FED3EBE765AE}" type="datetimeFigureOut">
              <a:rPr lang="de-AT" smtClean="0"/>
              <a:t>18.04.2016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2FC07-11FB-4726-9C55-0C4F7003222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49358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F2066-4FC0-45D1-8A8C-FED3EBE765AE}" type="datetimeFigureOut">
              <a:rPr lang="de-AT" smtClean="0"/>
              <a:t>18.04.2016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2FC07-11FB-4726-9C55-0C4F7003222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20972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240" y="942136"/>
            <a:ext cx="5620039" cy="4608432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205006" y="5021179"/>
            <a:ext cx="9336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ell MT" panose="02020503060305020303" pitchFamily="18" charset="0"/>
              </a:rPr>
              <a:t>ROMANTISCHE   </a:t>
            </a:r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  <a:latin typeface="Bell MT" panose="02020503060305020303" pitchFamily="18" charset="0"/>
              </a:rPr>
              <a:t>PHILOSOPHIE  SOMMER 2016 RICHARD HEINRICH</a:t>
            </a:r>
            <a:endParaRPr lang="de-AT" dirty="0">
              <a:solidFill>
                <a:schemeClr val="accent4">
                  <a:lumMod val="20000"/>
                  <a:lumOff val="80000"/>
                </a:schemeClr>
              </a:solidFill>
              <a:latin typeface="Bell MT" panose="02020503060305020303" pitchFamily="18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015789" y="5903495"/>
            <a:ext cx="29562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5. VORLESUNG  19.  APRIL</a:t>
            </a:r>
          </a:p>
          <a:p>
            <a:r>
              <a:rPr lang="en-US" dirty="0"/>
              <a:t>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446622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48000" y="2967335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Weiskel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T. (1976). </a:t>
            </a:r>
            <a:r>
              <a:rPr lang="en-US" sz="2400" i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romantic sublime : Studies in the structure and psychology of transcendence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Baltimore, Md. [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u.a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.]: Johns Hopkins Univ. Press.</a:t>
            </a:r>
            <a:endParaRPr lang="de-AT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033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3048000" y="2828836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24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Inka Mülder-Bach: Tiefe: Zur Dimension der Romantik. </a:t>
            </a:r>
          </a:p>
          <a:p>
            <a:r>
              <a:rPr lang="de-D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In: Inka Mülder-Bach und Gerhard Neumann (Hrsg.): Räume der Romantik. Würzburg 2007 (Stiftung für Romantikforschung. Bd. 42)</a:t>
            </a:r>
            <a:endParaRPr lang="de-AT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496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791326" y="1794302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AT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KU A XLVII, B XLIX: „Wenn der Begriff von einem Gegenstande gegeben ist, so besteht das Geschäft der Urteilskraft im Gebrauch desselben zum Erkenntnis in der Darstellung (</a:t>
            </a:r>
            <a:r>
              <a:rPr lang="de-AT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exhibitio</a:t>
            </a:r>
            <a:r>
              <a:rPr lang="de-AT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), d.i. darin, dem Begriffe eine korrespondierende Anschauung zur Seite zu stellen...“</a:t>
            </a:r>
          </a:p>
        </p:txBody>
      </p:sp>
    </p:spTree>
    <p:extLst>
      <p:ext uri="{BB962C8B-B14F-4D97-AF65-F5344CB8AC3E}">
        <p14:creationId xmlns:p14="http://schemas.microsoft.com/office/powerpoint/2010/main" val="621098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2518611" y="1155032"/>
            <a:ext cx="7247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Belebender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Effekt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 Geist</a:t>
            </a:r>
          </a:p>
          <a:p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KU A 30f., B 30f.</a:t>
            </a:r>
          </a:p>
        </p:txBody>
      </p:sp>
    </p:spTree>
    <p:extLst>
      <p:ext uri="{BB962C8B-B14F-4D97-AF65-F5344CB8AC3E}">
        <p14:creationId xmlns:p14="http://schemas.microsoft.com/office/powerpoint/2010/main" val="2001402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748590" y="898358"/>
            <a:ext cx="89980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„Freiheit vom Gesetze der Assoziation“ (A 191, B 193)</a:t>
            </a:r>
          </a:p>
          <a:p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e-AT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„... so ist die Einbildungskraft </a:t>
            </a:r>
            <a:r>
              <a:rPr lang="de-AT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hiebei</a:t>
            </a:r>
            <a:r>
              <a:rPr lang="de-AT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schöpferisch, und bringt</a:t>
            </a:r>
          </a:p>
          <a:p>
            <a:r>
              <a:rPr lang="de-AT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das Vermögen intellektueller Ideen (die Vernunft) in Bewegung, mehr nämlich bei Veranlassung einer Vorstellung zu denken ..., als in ihr </a:t>
            </a:r>
            <a:r>
              <a:rPr lang="de-AT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aufgefaßt</a:t>
            </a:r>
            <a:r>
              <a:rPr lang="de-AT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und deutlich gemacht werden kann“. (A 192, B 194f.).</a:t>
            </a:r>
          </a:p>
          <a:p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e-AT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„Geist“, Vermögen der „Darstellung ästhetischer Ideen“ (A 192, B 192).</a:t>
            </a:r>
          </a:p>
          <a:p>
            <a:endParaRPr lang="de-AT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de-AT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033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614863" y="786063"/>
            <a:ext cx="652913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„The passion caused by the great and sublime in nature, when those causes operate most powerfully, is Astonishment;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and astonishment is that state of the soul, in which all its motions are suspended, with some degree of horror...“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(A Philosophical Enquiry into the Origin of our Ideas of the Sublime and Beautiful. Ed. J.T.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Boulton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. Oxford</a:t>
            </a:r>
          </a:p>
          <a:p>
            <a:r>
              <a:rPr lang="de-AT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1987, p. 57)</a:t>
            </a:r>
          </a:p>
        </p:txBody>
      </p:sp>
    </p:spTree>
    <p:extLst>
      <p:ext uri="{BB962C8B-B14F-4D97-AF65-F5344CB8AC3E}">
        <p14:creationId xmlns:p14="http://schemas.microsoft.com/office/powerpoint/2010/main" val="1783897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053389" y="1363579"/>
            <a:ext cx="53253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Wahre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Erhabenheit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KU A 94, B 95</a:t>
            </a:r>
          </a:p>
        </p:txBody>
      </p:sp>
    </p:spTree>
    <p:extLst>
      <p:ext uri="{BB962C8B-B14F-4D97-AF65-F5344CB8AC3E}">
        <p14:creationId xmlns:p14="http://schemas.microsoft.com/office/powerpoint/2010/main" val="3959925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48000" y="2551837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AT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„Das </a:t>
            </a:r>
            <a:r>
              <a:rPr lang="de-AT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Überschwengliche</a:t>
            </a:r>
            <a:r>
              <a:rPr lang="de-AT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für die Einbildungskraft (bis zu welchem sie in der Auffassung der Anschauung getrieben wird) ist gleichsam ein Abgrund, worin sie sich selbst zu verlieren fürchtet“ (KU A 97, B 98)</a:t>
            </a:r>
          </a:p>
        </p:txBody>
      </p:sp>
    </p:spTree>
    <p:extLst>
      <p:ext uri="{BB962C8B-B14F-4D97-AF65-F5344CB8AC3E}">
        <p14:creationId xmlns:p14="http://schemas.microsoft.com/office/powerpoint/2010/main" val="1248997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48000" y="2274838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AT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„Die Lust am Erhabenen der Natur ... macht zwar auch auf allgemeine </a:t>
            </a:r>
            <a:r>
              <a:rPr lang="de-AT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Teilnehmung</a:t>
            </a:r>
            <a:r>
              <a:rPr lang="de-AT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Anspruch, setzt aber doch schon ein anderes Gefühl, nämlich das seiner übersinnlichen Bestimmung, voraus: welches, so dunkel es auch sein mag, eine moralische Grundlage hat.“ (KU A 152, B 154)</a:t>
            </a:r>
          </a:p>
        </p:txBody>
      </p:sp>
    </p:spTree>
    <p:extLst>
      <p:ext uri="{BB962C8B-B14F-4D97-AF65-F5344CB8AC3E}">
        <p14:creationId xmlns:p14="http://schemas.microsoft.com/office/powerpoint/2010/main" val="1264488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48000" y="296733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AT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„unergründliche[n] Tiefe eines übersinnlichen Vermögens“ (KU A 119, B 120).</a:t>
            </a:r>
          </a:p>
        </p:txBody>
      </p:sp>
    </p:spTree>
    <p:extLst>
      <p:ext uri="{BB962C8B-B14F-4D97-AF65-F5344CB8AC3E}">
        <p14:creationId xmlns:p14="http://schemas.microsoft.com/office/powerpoint/2010/main" val="4182215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385</Words>
  <Application>Microsoft Office PowerPoint</Application>
  <PresentationFormat>Breitbild</PresentationFormat>
  <Paragraphs>26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8" baseType="lpstr">
      <vt:lpstr>Arial</vt:lpstr>
      <vt:lpstr>Bell MT</vt:lpstr>
      <vt:lpstr>Calibri</vt:lpstr>
      <vt:lpstr>Calibri Light</vt:lpstr>
      <vt:lpstr>Courier New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Richard Heinrich</dc:creator>
  <cp:lastModifiedBy>Richard Heinrich</cp:lastModifiedBy>
  <cp:revision>23</cp:revision>
  <dcterms:created xsi:type="dcterms:W3CDTF">2016-02-18T21:25:13Z</dcterms:created>
  <dcterms:modified xsi:type="dcterms:W3CDTF">2016-04-18T20:03:10Z</dcterms:modified>
</cp:coreProperties>
</file>